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932252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4143200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162265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A4ED12-70A5-4686-9E11-2F8649164EC1}"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2789748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A4ED12-70A5-4686-9E11-2F8649164EC1}" type="datetimeFigureOut">
              <a:rPr lang="en-US" smtClean="0"/>
              <a:t>5/2/2019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4234204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A4ED12-70A5-4686-9E11-2F8649164EC1}" type="datetimeFigureOut">
              <a:rPr lang="en-US" smtClean="0"/>
              <a:t>5/2/2019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937526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4ED12-70A5-4686-9E11-2F8649164EC1}" type="datetimeFigureOut">
              <a:rPr lang="en-US" smtClean="0"/>
              <a:t>5/2/2019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201585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A4ED12-70A5-4686-9E11-2F8649164EC1}"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403044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A4ED12-70A5-4686-9E11-2F8649164EC1}" type="datetimeFigureOut">
              <a:rPr lang="en-US" smtClean="0"/>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711712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006504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70821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4284287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622657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009412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0848887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4ED12-70A5-4686-9E11-2F8649164EC1}" type="datetimeFigureOut">
              <a:rPr lang="en-US" smtClean="0"/>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66EB92-45EE-410F-A02E-CF7F7354D900}" type="slidenum">
              <a:rPr lang="en-US" smtClean="0"/>
              <a:t>‹#›</a:t>
            </a:fld>
            <a:endParaRPr lang="en-US"/>
          </a:p>
        </p:txBody>
      </p:sp>
    </p:spTree>
    <p:extLst>
      <p:ext uri="{BB962C8B-B14F-4D97-AF65-F5344CB8AC3E}">
        <p14:creationId xmlns:p14="http://schemas.microsoft.com/office/powerpoint/2010/main" val="3168989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0A4ED12-70A5-4686-9E11-2F8649164EC1}" type="datetimeFigureOut">
              <a:rPr lang="en-US" smtClean="0"/>
              <a:t>5/2/2019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66EB92-45EE-410F-A02E-CF7F7354D900}" type="slidenum">
              <a:rPr lang="en-US" smtClean="0"/>
              <a:t>‹#›</a:t>
            </a:fld>
            <a:endParaRPr lang="en-US"/>
          </a:p>
        </p:txBody>
      </p:sp>
    </p:spTree>
    <p:extLst>
      <p:ext uri="{BB962C8B-B14F-4D97-AF65-F5344CB8AC3E}">
        <p14:creationId xmlns:p14="http://schemas.microsoft.com/office/powerpoint/2010/main" val="4170095166"/>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bg2">
              <a:lumMod val="90000"/>
            </a:schemeClr>
          </a:solidFill>
        </p:spPr>
        <p:txBody>
          <a:bodyPr/>
          <a:lstStyle/>
          <a:p>
            <a:pPr algn="ctr"/>
            <a:r>
              <a:rPr lang="en-US" dirty="0"/>
              <a:t>Title slide</a:t>
            </a:r>
          </a:p>
        </p:txBody>
      </p:sp>
      <p:sp>
        <p:nvSpPr>
          <p:cNvPr id="5" name="Content Placeholder 4"/>
          <p:cNvSpPr>
            <a:spLocks noGrp="1"/>
          </p:cNvSpPr>
          <p:nvPr>
            <p:ph idx="1"/>
          </p:nvPr>
        </p:nvSpPr>
        <p:spPr>
          <a:solidFill>
            <a:schemeClr val="accent1">
              <a:lumMod val="60000"/>
              <a:lumOff val="40000"/>
            </a:schemeClr>
          </a:solidFill>
        </p:spPr>
        <p:txBody>
          <a:bodyPr>
            <a:normAutofit/>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Student name</a:t>
            </a:r>
          </a:p>
          <a:p>
            <a:pPr marL="0" indent="0" algn="ctr">
              <a:buNone/>
            </a:pPr>
            <a:r>
              <a:rPr lang="en-US" dirty="0"/>
              <a:t>institution</a:t>
            </a:r>
          </a:p>
          <a:p>
            <a:pPr marL="0" indent="0" algn="ctr">
              <a:buNone/>
            </a:pPr>
            <a:r>
              <a:rPr lang="en-US" dirty="0"/>
              <a:t>Date</a:t>
            </a:r>
          </a:p>
          <a:p>
            <a:pPr marL="0" indent="0" algn="ctr">
              <a:buNone/>
            </a:pPr>
            <a:r>
              <a:rPr lang="en-US" dirty="0"/>
              <a:t>Topic: behavior management in the classroom</a:t>
            </a:r>
          </a:p>
        </p:txBody>
      </p:sp>
    </p:spTree>
    <p:extLst>
      <p:ext uri="{BB962C8B-B14F-4D97-AF65-F5344CB8AC3E}">
        <p14:creationId xmlns:p14="http://schemas.microsoft.com/office/powerpoint/2010/main" val="184420325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769395"/>
          </a:xfrm>
          <a:solidFill>
            <a:schemeClr val="bg2">
              <a:lumMod val="90000"/>
            </a:schemeClr>
          </a:solidFill>
          <a:ln>
            <a:solidFill>
              <a:schemeClr val="tx2">
                <a:lumMod val="25000"/>
                <a:lumOff val="75000"/>
              </a:schemeClr>
            </a:solidFill>
          </a:ln>
        </p:spPr>
        <p:txBody>
          <a:bodyPr/>
          <a:lstStyle/>
          <a:p>
            <a:r>
              <a:rPr lang="en-US" dirty="0"/>
              <a:t>Introduction slide</a:t>
            </a:r>
          </a:p>
        </p:txBody>
      </p:sp>
      <p:sp>
        <p:nvSpPr>
          <p:cNvPr id="3" name="Content Placeholder 2"/>
          <p:cNvSpPr>
            <a:spLocks noGrp="1"/>
          </p:cNvSpPr>
          <p:nvPr>
            <p:ph idx="1"/>
          </p:nvPr>
        </p:nvSpPr>
        <p:spPr>
          <a:xfrm>
            <a:off x="1295402" y="2325112"/>
            <a:ext cx="9601196" cy="3689322"/>
          </a:xfrm>
          <a:solidFill>
            <a:schemeClr val="accent1">
              <a:lumMod val="40000"/>
              <a:lumOff val="60000"/>
            </a:schemeClr>
          </a:solidFill>
        </p:spPr>
        <p:txBody>
          <a:bodyPr>
            <a:normAutofit/>
          </a:bodyPr>
          <a:lstStyle/>
          <a:p>
            <a:r>
              <a:rPr lang="en-US" dirty="0"/>
              <a:t>The core responsibility of teachers is to make students learn</a:t>
            </a:r>
          </a:p>
          <a:p>
            <a:r>
              <a:rPr lang="en-US" dirty="0"/>
              <a:t>Learning is difficult in an environment that is chaotic and disorganized</a:t>
            </a:r>
          </a:p>
          <a:p>
            <a:r>
              <a:rPr lang="en-US" dirty="0"/>
              <a:t>It is the role of the teacher therefore to manage behavior in class. </a:t>
            </a:r>
          </a:p>
          <a:p>
            <a:r>
              <a:rPr lang="en-US" dirty="0"/>
              <a:t>The atmosphere in classroom should be productive and positive.</a:t>
            </a:r>
          </a:p>
          <a:p>
            <a:r>
              <a:rPr lang="en-US" dirty="0"/>
              <a:t>Proper classroom behavior management skills as required to achieve the class goals. </a:t>
            </a:r>
          </a:p>
          <a:p>
            <a:r>
              <a:rPr lang="en-US" dirty="0"/>
              <a:t>This presentation looks at different classroom behavior management strategies</a:t>
            </a:r>
          </a:p>
        </p:txBody>
      </p:sp>
    </p:spTree>
    <p:extLst>
      <p:ext uri="{BB962C8B-B14F-4D97-AF65-F5344CB8AC3E}">
        <p14:creationId xmlns:p14="http://schemas.microsoft.com/office/powerpoint/2010/main" val="2531221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90000"/>
            </a:schemeClr>
          </a:solidFill>
        </p:spPr>
        <p:txBody>
          <a:bodyPr/>
          <a:lstStyle/>
          <a:p>
            <a:r>
              <a:rPr lang="en-US" dirty="0"/>
              <a:t>Classroom behavior management strategies</a:t>
            </a:r>
          </a:p>
        </p:txBody>
      </p:sp>
      <p:sp>
        <p:nvSpPr>
          <p:cNvPr id="3" name="Content Placeholder 2"/>
          <p:cNvSpPr>
            <a:spLocks noGrp="1"/>
          </p:cNvSpPr>
          <p:nvPr>
            <p:ph idx="1"/>
          </p:nvPr>
        </p:nvSpPr>
        <p:spPr>
          <a:solidFill>
            <a:schemeClr val="accent1">
              <a:lumMod val="40000"/>
              <a:lumOff val="60000"/>
            </a:schemeClr>
          </a:solidFill>
          <a:ln>
            <a:solidFill>
              <a:schemeClr val="tx2">
                <a:lumMod val="25000"/>
                <a:lumOff val="75000"/>
              </a:schemeClr>
            </a:solidFill>
          </a:ln>
        </p:spPr>
        <p:txBody>
          <a:bodyPr/>
          <a:lstStyle/>
          <a:p>
            <a:pPr marL="0" indent="0">
              <a:buNone/>
            </a:pPr>
            <a:r>
              <a:rPr lang="en-US" b="1" dirty="0">
                <a:solidFill>
                  <a:srgbClr val="0070C0"/>
                </a:solidFill>
              </a:rPr>
              <a:t>Being a role model for ideal behavior</a:t>
            </a:r>
          </a:p>
          <a:p>
            <a:r>
              <a:rPr lang="en-US" dirty="0"/>
              <a:t>Teachers are role models for their learners. They should model the perfect behavior that the learners can adopt and ensure proper learning environment (Flower, McKenna, &amp; Haring, 2017).</a:t>
            </a:r>
          </a:p>
          <a:p>
            <a:r>
              <a:rPr lang="en-US" dirty="0"/>
              <a:t>Some ideal behaviors include; use of the right language, attentiveness, avoiding usage of mobile phones, maintaining eye contact, not interrupting others while expressing themselves, decent dressing and professionalism in classwork. </a:t>
            </a:r>
          </a:p>
        </p:txBody>
      </p:sp>
    </p:spTree>
    <p:extLst>
      <p:ext uri="{BB962C8B-B14F-4D97-AF65-F5344CB8AC3E}">
        <p14:creationId xmlns:p14="http://schemas.microsoft.com/office/powerpoint/2010/main" val="2831015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90000"/>
            </a:schemeClr>
          </a:solidFill>
          <a:ln>
            <a:solidFill>
              <a:schemeClr val="accent6">
                <a:lumMod val="60000"/>
                <a:lumOff val="40000"/>
              </a:schemeClr>
            </a:solidFill>
          </a:ln>
        </p:spPr>
        <p:txBody>
          <a:bodyPr>
            <a:normAutofit/>
          </a:bodyPr>
          <a:lstStyle/>
          <a:p>
            <a:r>
              <a:rPr lang="en-US" dirty="0">
                <a:solidFill>
                  <a:srgbClr val="0070C0"/>
                </a:solidFill>
              </a:rPr>
              <a:t>Allow learner help in setting classroom rules</a:t>
            </a:r>
          </a:p>
        </p:txBody>
      </p:sp>
      <p:sp>
        <p:nvSpPr>
          <p:cNvPr id="3" name="Content Placeholder 2"/>
          <p:cNvSpPr>
            <a:spLocks noGrp="1"/>
          </p:cNvSpPr>
          <p:nvPr>
            <p:ph idx="1"/>
          </p:nvPr>
        </p:nvSpPr>
        <p:spPr>
          <a:solidFill>
            <a:schemeClr val="accent3">
              <a:lumMod val="60000"/>
              <a:lumOff val="40000"/>
            </a:schemeClr>
          </a:solidFill>
        </p:spPr>
        <p:txBody>
          <a:bodyPr>
            <a:normAutofit/>
          </a:bodyPr>
          <a:lstStyle/>
          <a:p>
            <a:r>
              <a:rPr lang="en-US" dirty="0"/>
              <a:t>For effective adherence to laid down classroom, the teacher should allow learners participate in setting those rules (Regina, Joseph &amp; Daniel, 2016).</a:t>
            </a:r>
          </a:p>
          <a:p>
            <a:r>
              <a:rPr lang="en-US" dirty="0"/>
              <a:t>Once involved in setting rules, adherence will be easier, as opposed to imposing the rules to students without their contribution.</a:t>
            </a:r>
          </a:p>
          <a:p>
            <a:r>
              <a:rPr lang="en-US" dirty="0"/>
              <a:t>Some of the issues they can participate in setting rules include, what phone usage is allowable in classroom, should mobile phones be switched off or on?, what should be the procedure of expressing oneself and answering questions? Among others. </a:t>
            </a:r>
          </a:p>
          <a:p>
            <a:endParaRPr lang="en-US" dirty="0"/>
          </a:p>
        </p:txBody>
      </p:sp>
    </p:spTree>
    <p:extLst>
      <p:ext uri="{BB962C8B-B14F-4D97-AF65-F5344CB8AC3E}">
        <p14:creationId xmlns:p14="http://schemas.microsoft.com/office/powerpoint/2010/main" val="379695741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5000"/>
              <a:lumOff val="75000"/>
            </a:schemeClr>
          </a:solidFill>
        </p:spPr>
        <p:txBody>
          <a:bodyPr>
            <a:normAutofit/>
          </a:bodyPr>
          <a:lstStyle/>
          <a:p>
            <a:r>
              <a:rPr lang="en-US" dirty="0"/>
              <a:t>Do Not Punish Entire Class For Individual Mistakes</a:t>
            </a:r>
          </a:p>
        </p:txBody>
      </p:sp>
      <p:sp>
        <p:nvSpPr>
          <p:cNvPr id="3" name="Content Placeholder 2"/>
          <p:cNvSpPr>
            <a:spLocks noGrp="1"/>
          </p:cNvSpPr>
          <p:nvPr>
            <p:ph sz="half" idx="1"/>
          </p:nvPr>
        </p:nvSpPr>
        <p:spPr>
          <a:xfrm>
            <a:off x="1298447" y="2560320"/>
            <a:ext cx="5411447" cy="3310128"/>
          </a:xfrm>
          <a:solidFill>
            <a:schemeClr val="accent1">
              <a:lumMod val="40000"/>
              <a:lumOff val="60000"/>
            </a:schemeClr>
          </a:solidFill>
        </p:spPr>
        <p:txBody>
          <a:bodyPr>
            <a:normAutofit fontScale="92500" lnSpcReduction="20000"/>
          </a:bodyPr>
          <a:lstStyle/>
          <a:p>
            <a:r>
              <a:rPr lang="en-US" dirty="0"/>
              <a:t>Where mistakes happen in classroom, the teacher should not punish the entire class. </a:t>
            </a:r>
          </a:p>
          <a:p>
            <a:r>
              <a:rPr lang="en-US" dirty="0"/>
              <a:t>Individual mistakes and wrongs should be addressed to the learners concerned. Such mistakes should also be corrected with love (Flower, McKenna, &amp; Haring, 2017).</a:t>
            </a:r>
          </a:p>
          <a:p>
            <a:r>
              <a:rPr lang="en-US" dirty="0"/>
              <a:t>Reasonable punishment should be imposed on the learners that are on the wrong. </a:t>
            </a:r>
          </a:p>
          <a:p>
            <a:r>
              <a:rPr lang="en-US" dirty="0"/>
              <a:t>Excessive punishment and general class punishment can cause revolt by students that may lead to uncontrollable class. </a:t>
            </a:r>
          </a:p>
          <a:p>
            <a:r>
              <a:rPr lang="en-US" dirty="0"/>
              <a:t>Bad behaviors should also be addressed quickly.</a:t>
            </a:r>
          </a:p>
        </p:txBody>
      </p:sp>
      <p:pic>
        <p:nvPicPr>
          <p:cNvPr id="5" name="Content Placeholder 4"/>
          <p:cNvPicPr>
            <a:picLocks noGrp="1" noChangeAspect="1"/>
          </p:cNvPicPr>
          <p:nvPr>
            <p:ph sz="half" idx="2"/>
          </p:nvPr>
        </p:nvPicPr>
        <p:blipFill>
          <a:blip r:embed="rId2"/>
          <a:stretch>
            <a:fillRect/>
          </a:stretch>
        </p:blipFill>
        <p:spPr>
          <a:xfrm>
            <a:off x="5089525" y="2407733"/>
            <a:ext cx="4184650" cy="3387147"/>
          </a:xfrm>
          <a:prstGeom prst="rect">
            <a:avLst/>
          </a:prstGeom>
        </p:spPr>
      </p:pic>
      <p:sp>
        <p:nvSpPr>
          <p:cNvPr id="6" name="Rectangle 5"/>
          <p:cNvSpPr/>
          <p:nvPr/>
        </p:nvSpPr>
        <p:spPr>
          <a:xfrm>
            <a:off x="7146176" y="2375654"/>
            <a:ext cx="3317318" cy="369332"/>
          </a:xfrm>
          <a:prstGeom prst="rect">
            <a:avLst/>
          </a:prstGeom>
          <a:solidFill>
            <a:srgbClr val="FFFF00"/>
          </a:solidFill>
        </p:spPr>
        <p:txBody>
          <a:bodyPr wrap="none">
            <a:spAutoFit/>
          </a:bodyPr>
          <a:lstStyle/>
          <a:p>
            <a:r>
              <a:rPr lang="en-US" dirty="0"/>
              <a:t>A teacher addressing bad behavior </a:t>
            </a:r>
          </a:p>
        </p:txBody>
      </p:sp>
    </p:spTree>
    <p:extLst>
      <p:ext uri="{BB962C8B-B14F-4D97-AF65-F5344CB8AC3E}">
        <p14:creationId xmlns:p14="http://schemas.microsoft.com/office/powerpoint/2010/main" val="4100145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a:ln>
            <a:solidFill>
              <a:schemeClr val="tx2">
                <a:lumMod val="25000"/>
                <a:lumOff val="75000"/>
              </a:schemeClr>
            </a:solidFill>
          </a:ln>
        </p:spPr>
        <p:txBody>
          <a:bodyPr/>
          <a:lstStyle/>
          <a:p>
            <a:r>
              <a:rPr lang="en-US" dirty="0"/>
              <a:t>Watch the body language for students</a:t>
            </a:r>
          </a:p>
        </p:txBody>
      </p:sp>
      <p:sp>
        <p:nvSpPr>
          <p:cNvPr id="4" name="Content Placeholder 3"/>
          <p:cNvSpPr>
            <a:spLocks noGrp="1"/>
          </p:cNvSpPr>
          <p:nvPr>
            <p:ph sz="half" idx="1"/>
          </p:nvPr>
        </p:nvSpPr>
        <p:spPr>
          <a:solidFill>
            <a:schemeClr val="accent2">
              <a:lumMod val="40000"/>
              <a:lumOff val="60000"/>
            </a:schemeClr>
          </a:solidFill>
        </p:spPr>
        <p:txBody>
          <a:bodyPr>
            <a:normAutofit fontScale="92500" lnSpcReduction="20000"/>
          </a:bodyPr>
          <a:lstStyle/>
          <a:p>
            <a:r>
              <a:rPr lang="en-US" dirty="0"/>
              <a:t>Body language is an important communication style. </a:t>
            </a:r>
          </a:p>
          <a:p>
            <a:r>
              <a:rPr lang="en-US" dirty="0"/>
              <a:t>It is important for the teacher to study the body language of the learners so as to manage their behavior.</a:t>
            </a:r>
          </a:p>
          <a:p>
            <a:r>
              <a:rPr lang="en-US" dirty="0"/>
              <a:t>Body language may exhibit lack of concentration, tiredness, anger, frustration, excitement among others. </a:t>
            </a:r>
          </a:p>
          <a:p>
            <a:r>
              <a:rPr lang="en-US" dirty="0"/>
              <a:t>Once the teacher studies the body language, appropriate action should be taken to address issue that may need immediate attention to maintain stability of the class. </a:t>
            </a:r>
          </a:p>
        </p:txBody>
      </p:sp>
      <p:pic>
        <p:nvPicPr>
          <p:cNvPr id="6" name="Content Placeholder 5"/>
          <p:cNvPicPr>
            <a:picLocks noGrp="1" noChangeAspect="1"/>
          </p:cNvPicPr>
          <p:nvPr>
            <p:ph sz="half" idx="2"/>
          </p:nvPr>
        </p:nvPicPr>
        <p:blipFill>
          <a:blip r:embed="rId2"/>
          <a:stretch>
            <a:fillRect/>
          </a:stretch>
        </p:blipFill>
        <p:spPr>
          <a:xfrm>
            <a:off x="5089525" y="2783021"/>
            <a:ext cx="4184650" cy="2636571"/>
          </a:xfrm>
          <a:prstGeom prst="rect">
            <a:avLst/>
          </a:prstGeom>
        </p:spPr>
      </p:pic>
      <p:sp>
        <p:nvSpPr>
          <p:cNvPr id="7" name="Rectangle 6"/>
          <p:cNvSpPr/>
          <p:nvPr/>
        </p:nvSpPr>
        <p:spPr>
          <a:xfrm>
            <a:off x="6178548" y="2381448"/>
            <a:ext cx="5283649" cy="646331"/>
          </a:xfrm>
          <a:prstGeom prst="rect">
            <a:avLst/>
          </a:prstGeom>
          <a:solidFill>
            <a:schemeClr val="accent2"/>
          </a:solidFill>
        </p:spPr>
        <p:txBody>
          <a:bodyPr wrap="square">
            <a:spAutoFit/>
          </a:bodyPr>
          <a:lstStyle/>
          <a:p>
            <a:r>
              <a:rPr lang="en-US" b="1" dirty="0"/>
              <a:t>Sleeping students is an indication of a tired class that needs rest</a:t>
            </a:r>
          </a:p>
        </p:txBody>
      </p:sp>
    </p:spTree>
    <p:extLst>
      <p:ext uri="{BB962C8B-B14F-4D97-AF65-F5344CB8AC3E}">
        <p14:creationId xmlns:p14="http://schemas.microsoft.com/office/powerpoint/2010/main" val="2152308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normAutofit/>
          </a:bodyPr>
          <a:lstStyle/>
          <a:p>
            <a:r>
              <a:rPr lang="en-US" dirty="0"/>
              <a:t>Understand background differences among learners</a:t>
            </a:r>
          </a:p>
        </p:txBody>
      </p:sp>
      <p:sp>
        <p:nvSpPr>
          <p:cNvPr id="3" name="Content Placeholder 2"/>
          <p:cNvSpPr>
            <a:spLocks noGrp="1"/>
          </p:cNvSpPr>
          <p:nvPr>
            <p:ph idx="1"/>
          </p:nvPr>
        </p:nvSpPr>
        <p:spPr>
          <a:solidFill>
            <a:schemeClr val="accent2">
              <a:lumMod val="60000"/>
              <a:lumOff val="40000"/>
            </a:schemeClr>
          </a:solidFill>
        </p:spPr>
        <p:txBody>
          <a:bodyPr>
            <a:normAutofit/>
          </a:bodyPr>
          <a:lstStyle/>
          <a:p>
            <a:r>
              <a:rPr lang="en-US" dirty="0"/>
              <a:t>Learners come from different backgrounds.</a:t>
            </a:r>
          </a:p>
          <a:p>
            <a:r>
              <a:rPr lang="en-US" dirty="0"/>
              <a:t>The difference in backgrounds affects classroom behavior for the learners.</a:t>
            </a:r>
          </a:p>
          <a:p>
            <a:r>
              <a:rPr lang="en-US" dirty="0"/>
              <a:t>Understanding the background for the learners enables the teacher to manage the classroom behavior effectively (Flower, McKenna, &amp; Haring, 2017).</a:t>
            </a:r>
          </a:p>
          <a:p>
            <a:r>
              <a:rPr lang="en-US" dirty="0"/>
              <a:t>If the teacher understands the background information for learners well, they are able to customize the learning process in a way that suits every learner.</a:t>
            </a:r>
          </a:p>
          <a:p>
            <a:r>
              <a:rPr lang="en-US" dirty="0"/>
              <a:t>As a result, no learner is disadvantaged. </a:t>
            </a:r>
          </a:p>
        </p:txBody>
      </p:sp>
    </p:spTree>
    <p:extLst>
      <p:ext uri="{BB962C8B-B14F-4D97-AF65-F5344CB8AC3E}">
        <p14:creationId xmlns:p14="http://schemas.microsoft.com/office/powerpoint/2010/main" val="164245813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90000"/>
            </a:schemeClr>
          </a:solidFill>
        </p:spPr>
        <p:txBody>
          <a:bodyPr>
            <a:normAutofit/>
          </a:bodyPr>
          <a:lstStyle/>
          <a:p>
            <a:r>
              <a:rPr lang="en-US" dirty="0"/>
              <a:t>Inspire the class by appreciating and rewarding jobs well done</a:t>
            </a:r>
          </a:p>
        </p:txBody>
      </p:sp>
      <p:sp>
        <p:nvSpPr>
          <p:cNvPr id="3" name="Content Placeholder 2"/>
          <p:cNvSpPr>
            <a:spLocks noGrp="1"/>
          </p:cNvSpPr>
          <p:nvPr>
            <p:ph sz="half" idx="1"/>
          </p:nvPr>
        </p:nvSpPr>
        <p:spPr>
          <a:xfrm>
            <a:off x="1298448" y="2285998"/>
            <a:ext cx="4718304" cy="3908740"/>
          </a:xfrm>
          <a:solidFill>
            <a:schemeClr val="accent1">
              <a:lumMod val="60000"/>
              <a:lumOff val="40000"/>
            </a:schemeClr>
          </a:solidFill>
        </p:spPr>
        <p:txBody>
          <a:bodyPr>
            <a:noAutofit/>
          </a:bodyPr>
          <a:lstStyle/>
          <a:p>
            <a:r>
              <a:rPr lang="en-US" dirty="0"/>
              <a:t>Teachers should from time to time appreciate jobs well done by giving tangible </a:t>
            </a:r>
            <a:r>
              <a:rPr lang="en-US" sz="2000" dirty="0"/>
              <a:t>rewards</a:t>
            </a:r>
            <a:r>
              <a:rPr lang="en-US" dirty="0"/>
              <a:t> as well as praise (Pas </a:t>
            </a:r>
            <a:r>
              <a:rPr lang="en-US" i="1" dirty="0"/>
              <a:t>et al</a:t>
            </a:r>
            <a:r>
              <a:rPr lang="en-US" dirty="0"/>
              <a:t>, 2015).</a:t>
            </a:r>
          </a:p>
          <a:p>
            <a:r>
              <a:rPr lang="en-US" dirty="0"/>
              <a:t>If students answer questions correctly for instance, giving a positive comments such as “well done” has an effect in encouraging the class to do even better.</a:t>
            </a:r>
          </a:p>
        </p:txBody>
      </p:sp>
      <p:pic>
        <p:nvPicPr>
          <p:cNvPr id="8" name="Content Placeholder 7"/>
          <p:cNvPicPr>
            <a:picLocks noGrp="1" noChangeAspect="1"/>
          </p:cNvPicPr>
          <p:nvPr>
            <p:ph sz="half" idx="2"/>
          </p:nvPr>
        </p:nvPicPr>
        <p:blipFill>
          <a:blip r:embed="rId2"/>
          <a:stretch>
            <a:fillRect/>
          </a:stretch>
        </p:blipFill>
        <p:spPr>
          <a:xfrm>
            <a:off x="5105400" y="2648744"/>
            <a:ext cx="4152900" cy="2905125"/>
          </a:xfrm>
          <a:prstGeom prst="rect">
            <a:avLst/>
          </a:prstGeom>
        </p:spPr>
      </p:pic>
      <p:sp>
        <p:nvSpPr>
          <p:cNvPr id="9" name="Rectangle 8"/>
          <p:cNvSpPr/>
          <p:nvPr/>
        </p:nvSpPr>
        <p:spPr>
          <a:xfrm>
            <a:off x="6290095" y="2384618"/>
            <a:ext cx="4721341" cy="646331"/>
          </a:xfrm>
          <a:prstGeom prst="rect">
            <a:avLst/>
          </a:prstGeom>
          <a:solidFill>
            <a:schemeClr val="accent2">
              <a:lumMod val="60000"/>
              <a:lumOff val="40000"/>
            </a:schemeClr>
          </a:solidFill>
        </p:spPr>
        <p:txBody>
          <a:bodyPr wrap="square">
            <a:spAutoFit/>
          </a:bodyPr>
          <a:lstStyle/>
          <a:p>
            <a:r>
              <a:rPr lang="en-US" dirty="0"/>
              <a:t>Appreciation and rewarding a class promotes positivity and good behavior</a:t>
            </a:r>
            <a:r>
              <a:rPr lang="en-US" sz="1400" dirty="0"/>
              <a:t>. </a:t>
            </a:r>
          </a:p>
        </p:txBody>
      </p:sp>
    </p:spTree>
    <p:extLst>
      <p:ext uri="{BB962C8B-B14F-4D97-AF65-F5344CB8AC3E}">
        <p14:creationId xmlns:p14="http://schemas.microsoft.com/office/powerpoint/2010/main" val="37729779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lstStyle/>
          <a:p>
            <a:r>
              <a:rPr lang="en-US" dirty="0"/>
              <a:t>Make the content as exiting as possible</a:t>
            </a:r>
          </a:p>
        </p:txBody>
      </p:sp>
      <p:sp>
        <p:nvSpPr>
          <p:cNvPr id="3" name="Content Placeholder 2"/>
          <p:cNvSpPr>
            <a:spLocks noGrp="1"/>
          </p:cNvSpPr>
          <p:nvPr>
            <p:ph sz="half" idx="1"/>
          </p:nvPr>
        </p:nvSpPr>
        <p:spPr>
          <a:solidFill>
            <a:schemeClr val="accent4">
              <a:lumMod val="60000"/>
              <a:lumOff val="40000"/>
            </a:schemeClr>
          </a:solidFill>
        </p:spPr>
        <p:txBody>
          <a:bodyPr>
            <a:normAutofit/>
          </a:bodyPr>
          <a:lstStyle/>
          <a:p>
            <a:r>
              <a:rPr lang="en-US" dirty="0"/>
              <a:t>It is important to deliver content in an exiting way (Regina, Joseph &amp; Daniel, 2016).</a:t>
            </a:r>
          </a:p>
          <a:p>
            <a:r>
              <a:rPr lang="en-US" dirty="0"/>
              <a:t>Exiting content makes learners enjoy the topic and even understand it better. </a:t>
            </a:r>
          </a:p>
          <a:p>
            <a:r>
              <a:rPr lang="en-US" dirty="0"/>
              <a:t>A teacher should consider some level of humor within the topic to excite students. </a:t>
            </a:r>
          </a:p>
        </p:txBody>
      </p:sp>
      <p:pic>
        <p:nvPicPr>
          <p:cNvPr id="5" name="Content Placeholder 4"/>
          <p:cNvPicPr>
            <a:picLocks noGrp="1" noChangeAspect="1"/>
          </p:cNvPicPr>
          <p:nvPr>
            <p:ph sz="half" idx="2"/>
          </p:nvPr>
        </p:nvPicPr>
        <p:blipFill>
          <a:blip r:embed="rId2"/>
          <a:stretch>
            <a:fillRect/>
          </a:stretch>
        </p:blipFill>
        <p:spPr>
          <a:xfrm>
            <a:off x="5089525" y="2665177"/>
            <a:ext cx="4184650" cy="2872259"/>
          </a:xfrm>
          <a:prstGeom prst="rect">
            <a:avLst/>
          </a:prstGeom>
        </p:spPr>
      </p:pic>
    </p:spTree>
    <p:extLst>
      <p:ext uri="{BB962C8B-B14F-4D97-AF65-F5344CB8AC3E}">
        <p14:creationId xmlns:p14="http://schemas.microsoft.com/office/powerpoint/2010/main" val="3601931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normAutofit/>
          </a:bodyPr>
          <a:lstStyle/>
          <a:p>
            <a:r>
              <a:rPr lang="en-US" dirty="0"/>
              <a:t>Give appropriate amount of content to the learners</a:t>
            </a:r>
          </a:p>
        </p:txBody>
      </p:sp>
      <p:sp>
        <p:nvSpPr>
          <p:cNvPr id="3" name="Content Placeholder 2"/>
          <p:cNvSpPr>
            <a:spLocks noGrp="1"/>
          </p:cNvSpPr>
          <p:nvPr>
            <p:ph idx="1"/>
          </p:nvPr>
        </p:nvSpPr>
        <p:spPr>
          <a:solidFill>
            <a:schemeClr val="accent1">
              <a:lumMod val="60000"/>
              <a:lumOff val="40000"/>
            </a:schemeClr>
          </a:solidFill>
        </p:spPr>
        <p:txBody>
          <a:bodyPr/>
          <a:lstStyle/>
          <a:p>
            <a:r>
              <a:rPr lang="en-US" dirty="0"/>
              <a:t>The teacher should measure the amount of content delivered within a lesson (Pas </a:t>
            </a:r>
            <a:r>
              <a:rPr lang="en-US" i="1" dirty="0"/>
              <a:t>et al</a:t>
            </a:r>
            <a:r>
              <a:rPr lang="en-US" dirty="0"/>
              <a:t>, 2015).</a:t>
            </a:r>
          </a:p>
          <a:p>
            <a:r>
              <a:rPr lang="en-US" dirty="0"/>
              <a:t>The teacher should be keen not to give too much content to the learners.</a:t>
            </a:r>
          </a:p>
          <a:p>
            <a:r>
              <a:rPr lang="en-US" dirty="0"/>
              <a:t>Too small content is also not good for learning.</a:t>
            </a:r>
          </a:p>
          <a:p>
            <a:r>
              <a:rPr lang="en-US" dirty="0"/>
              <a:t>A lesson plan is appropriate in giving learners what is just enough for them.</a:t>
            </a:r>
          </a:p>
          <a:p>
            <a:r>
              <a:rPr lang="en-US" dirty="0"/>
              <a:t>This is a key strategy in managing classroom behavior.</a:t>
            </a:r>
          </a:p>
        </p:txBody>
      </p:sp>
    </p:spTree>
    <p:extLst>
      <p:ext uri="{BB962C8B-B14F-4D97-AF65-F5344CB8AC3E}">
        <p14:creationId xmlns:p14="http://schemas.microsoft.com/office/powerpoint/2010/main" val="108058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90000"/>
            </a:schemeClr>
          </a:solidFill>
        </p:spPr>
        <p:txBody>
          <a:bodyPr/>
          <a:lstStyle/>
          <a:p>
            <a:r>
              <a:rPr lang="en-US" dirty="0"/>
              <a:t>Create a bond with students</a:t>
            </a:r>
          </a:p>
        </p:txBody>
      </p:sp>
      <p:sp>
        <p:nvSpPr>
          <p:cNvPr id="3" name="Content Placeholder 2"/>
          <p:cNvSpPr>
            <a:spLocks noGrp="1"/>
          </p:cNvSpPr>
          <p:nvPr>
            <p:ph idx="1"/>
          </p:nvPr>
        </p:nvSpPr>
        <p:spPr>
          <a:solidFill>
            <a:schemeClr val="accent1">
              <a:lumMod val="60000"/>
              <a:lumOff val="40000"/>
            </a:schemeClr>
          </a:solidFill>
        </p:spPr>
        <p:txBody>
          <a:bodyPr>
            <a:normAutofit/>
          </a:bodyPr>
          <a:lstStyle/>
          <a:p>
            <a:r>
              <a:rPr lang="en-US" dirty="0"/>
              <a:t>A teacher should endeavor to create a strong bond between them and the learners.</a:t>
            </a:r>
          </a:p>
          <a:p>
            <a:r>
              <a:rPr lang="en-US" dirty="0"/>
              <a:t>A strong bond ensures love in class and therefore motivates good behavior among the learners (Pas </a:t>
            </a:r>
            <a:r>
              <a:rPr lang="en-US" i="1" dirty="0"/>
              <a:t>et al</a:t>
            </a:r>
            <a:r>
              <a:rPr lang="en-US" dirty="0"/>
              <a:t>, 2015).</a:t>
            </a:r>
          </a:p>
          <a:p>
            <a:r>
              <a:rPr lang="en-US" dirty="0"/>
              <a:t>This is achieved by loving the students and offering them the best.</a:t>
            </a:r>
          </a:p>
          <a:p>
            <a:r>
              <a:rPr lang="en-US" dirty="0"/>
              <a:t>The teacher should also endeavor to strengthen the bonds among the learners through class discussion and other out-of-class activities that bond the students together. </a:t>
            </a:r>
          </a:p>
          <a:p>
            <a:pPr marL="0" indent="0">
              <a:buNone/>
            </a:pPr>
            <a:endParaRPr lang="en-US" dirty="0"/>
          </a:p>
          <a:p>
            <a:endParaRPr lang="en-US" dirty="0"/>
          </a:p>
        </p:txBody>
      </p:sp>
    </p:spTree>
    <p:extLst>
      <p:ext uri="{BB962C8B-B14F-4D97-AF65-F5344CB8AC3E}">
        <p14:creationId xmlns:p14="http://schemas.microsoft.com/office/powerpoint/2010/main" val="24688659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lstStyle/>
          <a:p>
            <a:r>
              <a:rPr lang="en-US" dirty="0"/>
              <a:t>Authority and control over the class</a:t>
            </a:r>
          </a:p>
        </p:txBody>
      </p:sp>
      <p:sp>
        <p:nvSpPr>
          <p:cNvPr id="3" name="Content Placeholder 2"/>
          <p:cNvSpPr>
            <a:spLocks noGrp="1"/>
          </p:cNvSpPr>
          <p:nvPr>
            <p:ph idx="1"/>
          </p:nvPr>
        </p:nvSpPr>
        <p:spPr>
          <a:solidFill>
            <a:schemeClr val="accent1">
              <a:lumMod val="60000"/>
              <a:lumOff val="40000"/>
            </a:schemeClr>
          </a:solidFill>
        </p:spPr>
        <p:txBody>
          <a:bodyPr/>
          <a:lstStyle/>
          <a:p>
            <a:r>
              <a:rPr lang="en-US" dirty="0"/>
              <a:t>Above all. A teacher should ensure authority and control over the class is not lost to the learners.</a:t>
            </a:r>
          </a:p>
          <a:p>
            <a:r>
              <a:rPr lang="en-US" dirty="0"/>
              <a:t>The teacher should at no point be controlled by learners.</a:t>
            </a:r>
          </a:p>
          <a:p>
            <a:r>
              <a:rPr lang="en-US" dirty="0"/>
              <a:t>If authority over the class is lot, then this gives way to bad classroom behavior (Pas </a:t>
            </a:r>
            <a:r>
              <a:rPr lang="en-US" i="1" dirty="0"/>
              <a:t>et al</a:t>
            </a:r>
            <a:r>
              <a:rPr lang="en-US" dirty="0"/>
              <a:t>, 2015).</a:t>
            </a:r>
          </a:p>
        </p:txBody>
      </p:sp>
    </p:spTree>
    <p:extLst>
      <p:ext uri="{BB962C8B-B14F-4D97-AF65-F5344CB8AC3E}">
        <p14:creationId xmlns:p14="http://schemas.microsoft.com/office/powerpoint/2010/main" val="3785437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lumMod val="75000"/>
            </a:schemeClr>
          </a:solidFill>
        </p:spPr>
        <p:txBody>
          <a:bodyPr/>
          <a:lstStyle/>
          <a:p>
            <a:r>
              <a:rPr lang="en-US" dirty="0"/>
              <a:t>References </a:t>
            </a:r>
          </a:p>
        </p:txBody>
      </p:sp>
      <p:sp>
        <p:nvSpPr>
          <p:cNvPr id="3" name="Content Placeholder 2"/>
          <p:cNvSpPr>
            <a:spLocks noGrp="1"/>
          </p:cNvSpPr>
          <p:nvPr>
            <p:ph idx="1"/>
          </p:nvPr>
        </p:nvSpPr>
        <p:spPr>
          <a:solidFill>
            <a:schemeClr val="accent1">
              <a:lumMod val="40000"/>
              <a:lumOff val="60000"/>
            </a:schemeClr>
          </a:solidFill>
        </p:spPr>
        <p:txBody>
          <a:bodyPr>
            <a:normAutofit/>
          </a:bodyPr>
          <a:lstStyle/>
          <a:p>
            <a:r>
              <a:rPr lang="en-US" dirty="0"/>
              <a:t>Flower, A., McKenna, J. W., &amp; Haring, C. D. (2017). Behavior and classroom management: Are teacher preparation programs really preparing our teachers?. </a:t>
            </a:r>
            <a:r>
              <a:rPr lang="en-US" i="1" dirty="0"/>
              <a:t>Preventing School Failure: Alternative Education for Children and Youth</a:t>
            </a:r>
            <a:r>
              <a:rPr lang="en-US" dirty="0"/>
              <a:t>, </a:t>
            </a:r>
            <a:r>
              <a:rPr lang="en-US" i="1" dirty="0"/>
              <a:t>61</a:t>
            </a:r>
            <a:r>
              <a:rPr lang="en-US" dirty="0"/>
              <a:t>(2), 163-169.</a:t>
            </a:r>
          </a:p>
          <a:p>
            <a:r>
              <a:rPr lang="en-US" dirty="0"/>
              <a:t>Pas, E. T., Cash, A. H., </a:t>
            </a:r>
            <a:r>
              <a:rPr lang="en-US" dirty="0" err="1"/>
              <a:t>O'Brennan</a:t>
            </a:r>
            <a:r>
              <a:rPr lang="en-US" dirty="0"/>
              <a:t>, L., </a:t>
            </a:r>
            <a:r>
              <a:rPr lang="en-US" dirty="0" err="1"/>
              <a:t>Debnam</a:t>
            </a:r>
            <a:r>
              <a:rPr lang="en-US" dirty="0"/>
              <a:t>, K. J., &amp; Bradshaw, C. P. (2015). Profiles of classroom behavior in high schools: Associations with teacher behavior management strategies and classroom composition. </a:t>
            </a:r>
            <a:r>
              <a:rPr lang="en-US" i="1" dirty="0"/>
              <a:t>Journal of School Psychology</a:t>
            </a:r>
            <a:r>
              <a:rPr lang="en-US" dirty="0"/>
              <a:t>, </a:t>
            </a:r>
            <a:r>
              <a:rPr lang="en-US" i="1" dirty="0"/>
              <a:t>53</a:t>
            </a:r>
            <a:r>
              <a:rPr lang="en-US" dirty="0"/>
              <a:t>(2), 137-148.</a:t>
            </a:r>
          </a:p>
          <a:p>
            <a:r>
              <a:rPr lang="en-US" dirty="0"/>
              <a:t>Regina, M. O., Joseph, H. W., &amp; Daniel, J. R. (2016). </a:t>
            </a:r>
            <a:r>
              <a:rPr lang="en-US" i="1" dirty="0"/>
              <a:t>Teacher classroom management practices: Effects on disruptive or aggressive student behavior</a:t>
            </a:r>
            <a:r>
              <a:rPr lang="en-US" dirty="0"/>
              <a:t>.</a:t>
            </a:r>
          </a:p>
        </p:txBody>
      </p:sp>
    </p:spTree>
    <p:extLst>
      <p:ext uri="{BB962C8B-B14F-4D97-AF65-F5344CB8AC3E}">
        <p14:creationId xmlns:p14="http://schemas.microsoft.com/office/powerpoint/2010/main" val="2993627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6148" y="339478"/>
            <a:ext cx="11264990" cy="6215868"/>
          </a:xfrm>
          <a:prstGeom prst="rect">
            <a:avLst/>
          </a:prstGeom>
        </p:spPr>
      </p:pic>
    </p:spTree>
    <p:extLst>
      <p:ext uri="{BB962C8B-B14F-4D97-AF65-F5344CB8AC3E}">
        <p14:creationId xmlns:p14="http://schemas.microsoft.com/office/powerpoint/2010/main" val="209583106"/>
      </p:ext>
    </p:extLst>
  </p:cSld>
  <p:clrMapOvr>
    <a:masterClrMapping/>
  </p:clrMapOvr>
  <mc:AlternateContent xmlns:mc="http://schemas.openxmlformats.org/markup-compatibility/2006" xmlns:p14="http://schemas.microsoft.com/office/powerpoint/2010/main">
    <mc:Choice Requires="p14">
      <p:transition spd="slow" p14:dur="1750">
        <p14:vortex dir="r"/>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100</TotalTime>
  <Words>921</Words>
  <Application>Microsoft Office PowerPoint</Application>
  <PresentationFormat>Widescreen</PresentationFormat>
  <Paragraphs>69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Trebuchet MS</vt:lpstr>
      <vt:lpstr>Wingdings 3</vt:lpstr>
      <vt:lpstr>Facet</vt:lpstr>
      <vt:lpstr>Title slide</vt:lpstr>
      <vt:lpstr>Introduction slide</vt:lpstr>
      <vt:lpstr>Classroom behavior management strategies</vt:lpstr>
      <vt:lpstr>Allow learner help in setting classroom rules</vt:lpstr>
      <vt:lpstr>Do Not Punish Entire Class For Individual Mistakes</vt:lpstr>
      <vt:lpstr>Watch the body language for students</vt:lpstr>
      <vt:lpstr>Understand background differences among learners</vt:lpstr>
      <vt:lpstr>Inspire the class by appreciating and rewarding jobs well done</vt:lpstr>
      <vt:lpstr>Make the content as exiting as possible</vt:lpstr>
      <vt:lpstr>Give appropriate amount of content to the learners</vt:lpstr>
      <vt:lpstr>Create a bond with students</vt:lpstr>
      <vt:lpstr>Authority and control over the class</vt:lpstr>
      <vt:lpstr>References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user1</dc:creator>
  <cp:lastModifiedBy>Pavilion</cp:lastModifiedBy>
  <cp:revision>12</cp:revision>
  <dcterms:created xsi:type="dcterms:W3CDTF">2019-04-29T16:38:39Z</dcterms:created>
  <dcterms:modified xsi:type="dcterms:W3CDTF">2019-05-02T18:50:55Z</dcterms:modified>
</cp:coreProperties>
</file>